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5" r:id="rId4"/>
    <p:sldId id="527" r:id="rId5"/>
    <p:sldId id="524" r:id="rId6"/>
    <p:sldId id="261" r:id="rId7"/>
    <p:sldId id="420" r:id="rId8"/>
    <p:sldId id="417" r:id="rId9"/>
    <p:sldId id="525" r:id="rId10"/>
    <p:sldId id="526" r:id="rId11"/>
    <p:sldId id="263" r:id="rId12"/>
    <p:sldId id="545" r:id="rId13"/>
    <p:sldId id="267" r:id="rId14"/>
    <p:sldId id="431" r:id="rId15"/>
    <p:sldId id="540" r:id="rId16"/>
    <p:sldId id="541" r:id="rId17"/>
    <p:sldId id="543" r:id="rId18"/>
    <p:sldId id="259" r:id="rId19"/>
    <p:sldId id="341" r:id="rId20"/>
    <p:sldId id="342" r:id="rId21"/>
    <p:sldId id="343" r:id="rId22"/>
    <p:sldId id="350" r:id="rId23"/>
    <p:sldId id="352" r:id="rId24"/>
    <p:sldId id="353" r:id="rId25"/>
    <p:sldId id="354" r:id="rId26"/>
    <p:sldId id="355" r:id="rId27"/>
    <p:sldId id="357" r:id="rId28"/>
    <p:sldId id="260" r:id="rId29"/>
    <p:sldId id="547" r:id="rId30"/>
    <p:sldId id="258" r:id="rId31"/>
    <p:sldId id="546" r:id="rId32"/>
    <p:sldId id="25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896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DF51C-0C11-4F9F-AF56-4A7284B16028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17BE0-3158-4ABA-B8AA-7D52CF37A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23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DF51C-0C11-4F9F-AF56-4A7284B16028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17BE0-3158-4ABA-B8AA-7D52CF37A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757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DF51C-0C11-4F9F-AF56-4A7284B16028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17BE0-3158-4ABA-B8AA-7D52CF37A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30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DF51C-0C11-4F9F-AF56-4A7284B16028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17BE0-3158-4ABA-B8AA-7D52CF37A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216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DF51C-0C11-4F9F-AF56-4A7284B16028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17BE0-3158-4ABA-B8AA-7D52CF37A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094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DF51C-0C11-4F9F-AF56-4A7284B16028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17BE0-3158-4ABA-B8AA-7D52CF37A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951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DF51C-0C11-4F9F-AF56-4A7284B16028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17BE0-3158-4ABA-B8AA-7D52CF37A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536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DF51C-0C11-4F9F-AF56-4A7284B16028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17BE0-3158-4ABA-B8AA-7D52CF37A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029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DF51C-0C11-4F9F-AF56-4A7284B16028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17BE0-3158-4ABA-B8AA-7D52CF37A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17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DF51C-0C11-4F9F-AF56-4A7284B16028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17BE0-3158-4ABA-B8AA-7D52CF37A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751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DF51C-0C11-4F9F-AF56-4A7284B16028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17BE0-3158-4ABA-B8AA-7D52CF37A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0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DF51C-0C11-4F9F-AF56-4A7284B16028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17BE0-3158-4ABA-B8AA-7D52CF37A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344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37184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11600" dirty="0">
                <a:solidFill>
                  <a:srgbClr val="FF0000"/>
                </a:solidFill>
                <a:latin typeface="Algerian" panose="04020705040A02060702" pitchFamily="82" charset="0"/>
              </a:rPr>
              <a:t>Small Hydro</a:t>
            </a:r>
          </a:p>
        </p:txBody>
      </p:sp>
    </p:spTree>
    <p:extLst>
      <p:ext uri="{BB962C8B-B14F-4D97-AF65-F5344CB8AC3E}">
        <p14:creationId xmlns:p14="http://schemas.microsoft.com/office/powerpoint/2010/main" val="127763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7B459C-CEA4-4C25-9E67-7B9DE4F13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143" y="0"/>
            <a:ext cx="9129713" cy="62323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72352F-185D-468B-8276-82352EFB5C65}"/>
              </a:ext>
            </a:extLst>
          </p:cNvPr>
          <p:cNvSpPr txBox="1"/>
          <p:nvPr/>
        </p:nvSpPr>
        <p:spPr>
          <a:xfrm>
            <a:off x="2673625" y="6175754"/>
            <a:ext cx="6553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Layouts of River based Hydropower Plant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501173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Major Components of a Hydropower Plants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Diversion and intake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Desilting</a:t>
            </a:r>
            <a:r>
              <a:rPr lang="en-US" dirty="0"/>
              <a:t> chamber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Water conductor system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Forebay</a:t>
            </a:r>
            <a:r>
              <a:rPr lang="en-US" dirty="0"/>
              <a:t> / balancing reservoir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Surgetank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Penstock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Powerhouse – turbine, generator etc.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Tail race channel</a:t>
            </a:r>
          </a:p>
        </p:txBody>
      </p:sp>
    </p:spTree>
    <p:extLst>
      <p:ext uri="{BB962C8B-B14F-4D97-AF65-F5344CB8AC3E}">
        <p14:creationId xmlns:p14="http://schemas.microsoft.com/office/powerpoint/2010/main" val="3347637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3EAC96-5BF7-46C0-8D4B-F88BDA98F267}"/>
              </a:ext>
            </a:extLst>
          </p:cNvPr>
          <p:cNvSpPr txBox="1"/>
          <p:nvPr/>
        </p:nvSpPr>
        <p:spPr>
          <a:xfrm>
            <a:off x="3048000" y="76201"/>
            <a:ext cx="647700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buFont typeface="+mj-lt"/>
              <a:buNone/>
              <a:defRPr sz="3600" b="1"/>
            </a:lvl1pPr>
          </a:lstStyle>
          <a:p>
            <a:r>
              <a:rPr lang="en-US" dirty="0"/>
              <a:t>4. Concept of Power Generation</a:t>
            </a:r>
          </a:p>
        </p:txBody>
      </p:sp>
    </p:spTree>
    <p:extLst>
      <p:ext uri="{BB962C8B-B14F-4D97-AF65-F5344CB8AC3E}">
        <p14:creationId xmlns:p14="http://schemas.microsoft.com/office/powerpoint/2010/main" val="3115779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52"/>
          <p:cNvSpPr txBox="1">
            <a:spLocks noChangeArrowheads="1"/>
          </p:cNvSpPr>
          <p:nvPr/>
        </p:nvSpPr>
        <p:spPr bwMode="auto">
          <a:xfrm>
            <a:off x="2438400" y="1295401"/>
            <a:ext cx="7162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800" b="1" dirty="0">
                <a:solidFill>
                  <a:srgbClr val="0070C0"/>
                </a:solidFill>
              </a:rPr>
              <a:t>CLASSIFICATION OF TURBINES</a:t>
            </a:r>
          </a:p>
        </p:txBody>
      </p:sp>
      <p:sp>
        <p:nvSpPr>
          <p:cNvPr id="17411" name="Text Box 53"/>
          <p:cNvSpPr txBox="1">
            <a:spLocks noChangeArrowheads="1"/>
          </p:cNvSpPr>
          <p:nvPr/>
        </p:nvSpPr>
        <p:spPr bwMode="auto">
          <a:xfrm>
            <a:off x="2362200" y="2595565"/>
            <a:ext cx="1676400" cy="5286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800" b="1"/>
              <a:t>Impulse</a:t>
            </a:r>
          </a:p>
        </p:txBody>
      </p:sp>
      <p:sp>
        <p:nvSpPr>
          <p:cNvPr id="17412" name="Text Box 54"/>
          <p:cNvSpPr txBox="1">
            <a:spLocks noChangeArrowheads="1"/>
          </p:cNvSpPr>
          <p:nvPr/>
        </p:nvSpPr>
        <p:spPr bwMode="auto">
          <a:xfrm>
            <a:off x="6400800" y="2595565"/>
            <a:ext cx="1676400" cy="5286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800" b="1"/>
              <a:t>Reaction</a:t>
            </a:r>
          </a:p>
        </p:txBody>
      </p:sp>
      <p:sp>
        <p:nvSpPr>
          <p:cNvPr id="17413" name="Text Box 55"/>
          <p:cNvSpPr txBox="1">
            <a:spLocks noChangeArrowheads="1"/>
          </p:cNvSpPr>
          <p:nvPr/>
        </p:nvSpPr>
        <p:spPr bwMode="auto">
          <a:xfrm>
            <a:off x="1949450" y="3505201"/>
            <a:ext cx="2514600" cy="5232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sz="2800" dirty="0"/>
              <a:t>Pelton turbine </a:t>
            </a:r>
          </a:p>
        </p:txBody>
      </p:sp>
      <p:sp>
        <p:nvSpPr>
          <p:cNvPr id="17415" name="Text Box 57"/>
          <p:cNvSpPr txBox="1">
            <a:spLocks noChangeArrowheads="1"/>
          </p:cNvSpPr>
          <p:nvPr/>
        </p:nvSpPr>
        <p:spPr bwMode="auto">
          <a:xfrm>
            <a:off x="8426450" y="3810001"/>
            <a:ext cx="1905000" cy="528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800" b="1"/>
              <a:t>Axial</a:t>
            </a:r>
            <a:r>
              <a:rPr lang="en-US" sz="2800" b="1">
                <a:solidFill>
                  <a:schemeClr val="bg2"/>
                </a:solidFill>
              </a:rPr>
              <a:t> </a:t>
            </a:r>
            <a:r>
              <a:rPr lang="en-US" sz="2800" b="1"/>
              <a:t>Flow</a:t>
            </a:r>
          </a:p>
        </p:txBody>
      </p:sp>
      <p:sp>
        <p:nvSpPr>
          <p:cNvPr id="17416" name="Text Box 58"/>
          <p:cNvSpPr txBox="1">
            <a:spLocks noChangeArrowheads="1"/>
          </p:cNvSpPr>
          <p:nvPr/>
        </p:nvSpPr>
        <p:spPr bwMode="auto">
          <a:xfrm>
            <a:off x="8385628" y="4953002"/>
            <a:ext cx="2457961" cy="15696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457200" indent="-457200" eaLnBrk="1" hangingPunct="1">
              <a:buAutoNum type="arabicPeriod"/>
            </a:pPr>
            <a:r>
              <a:rPr lang="en-US" dirty="0"/>
              <a:t>Kaplan turbine</a:t>
            </a:r>
          </a:p>
          <a:p>
            <a:pPr marL="457200" indent="-457200" eaLnBrk="1" hangingPunct="1">
              <a:buAutoNum type="arabicPeriod"/>
            </a:pPr>
            <a:r>
              <a:rPr lang="en-US" dirty="0"/>
              <a:t>Bulb turbine</a:t>
            </a:r>
          </a:p>
          <a:p>
            <a:pPr marL="457200" indent="-457200" eaLnBrk="1" hangingPunct="1">
              <a:buAutoNum type="arabicPeriod"/>
            </a:pPr>
            <a:r>
              <a:rPr lang="en-US" dirty="0"/>
              <a:t>Tube turbine</a:t>
            </a:r>
          </a:p>
          <a:p>
            <a:pPr marL="457200" indent="-457200" eaLnBrk="1" hangingPunct="1">
              <a:buAutoNum type="arabicPeriod"/>
            </a:pPr>
            <a:r>
              <a:rPr lang="en-US" dirty="0" err="1"/>
              <a:t>Straflo</a:t>
            </a:r>
            <a:r>
              <a:rPr lang="en-US" dirty="0"/>
              <a:t> turbine</a:t>
            </a:r>
          </a:p>
        </p:txBody>
      </p:sp>
      <p:sp>
        <p:nvSpPr>
          <p:cNvPr id="17417" name="Line 59"/>
          <p:cNvSpPr>
            <a:spLocks noChangeShapeType="1"/>
          </p:cNvSpPr>
          <p:nvPr/>
        </p:nvSpPr>
        <p:spPr bwMode="auto">
          <a:xfrm>
            <a:off x="5105400" y="1828801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418" name="Line 60"/>
          <p:cNvSpPr>
            <a:spLocks noChangeShapeType="1"/>
          </p:cNvSpPr>
          <p:nvPr/>
        </p:nvSpPr>
        <p:spPr bwMode="auto">
          <a:xfrm>
            <a:off x="3124200" y="2209801"/>
            <a:ext cx="411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419" name="Line 61"/>
          <p:cNvSpPr>
            <a:spLocks noChangeShapeType="1"/>
          </p:cNvSpPr>
          <p:nvPr/>
        </p:nvSpPr>
        <p:spPr bwMode="auto">
          <a:xfrm>
            <a:off x="7239000" y="2209801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420" name="Line 62"/>
          <p:cNvSpPr>
            <a:spLocks noChangeShapeType="1"/>
          </p:cNvSpPr>
          <p:nvPr/>
        </p:nvSpPr>
        <p:spPr bwMode="auto">
          <a:xfrm>
            <a:off x="3124200" y="2209801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421" name="Line 63"/>
          <p:cNvSpPr>
            <a:spLocks noChangeShapeType="1"/>
          </p:cNvSpPr>
          <p:nvPr/>
        </p:nvSpPr>
        <p:spPr bwMode="auto">
          <a:xfrm>
            <a:off x="3124200" y="3124201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422" name="Line 64"/>
          <p:cNvSpPr>
            <a:spLocks noChangeShapeType="1"/>
          </p:cNvSpPr>
          <p:nvPr/>
        </p:nvSpPr>
        <p:spPr bwMode="auto">
          <a:xfrm>
            <a:off x="7315200" y="3124201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423" name="Line 65"/>
          <p:cNvSpPr>
            <a:spLocks noChangeShapeType="1"/>
          </p:cNvSpPr>
          <p:nvPr/>
        </p:nvSpPr>
        <p:spPr bwMode="auto">
          <a:xfrm>
            <a:off x="6019800" y="3429001"/>
            <a:ext cx="3473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424" name="Line 66"/>
          <p:cNvSpPr>
            <a:spLocks noChangeShapeType="1"/>
          </p:cNvSpPr>
          <p:nvPr/>
        </p:nvSpPr>
        <p:spPr bwMode="auto">
          <a:xfrm>
            <a:off x="6019800" y="3429001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425" name="Line 67"/>
          <p:cNvSpPr>
            <a:spLocks noChangeShapeType="1"/>
          </p:cNvSpPr>
          <p:nvPr/>
        </p:nvSpPr>
        <p:spPr bwMode="auto">
          <a:xfrm>
            <a:off x="9493250" y="3429001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426" name="Line 68"/>
          <p:cNvSpPr>
            <a:spLocks noChangeShapeType="1"/>
          </p:cNvSpPr>
          <p:nvPr/>
        </p:nvSpPr>
        <p:spPr bwMode="auto">
          <a:xfrm>
            <a:off x="9493250" y="434340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9" name="Line 68"/>
          <p:cNvSpPr>
            <a:spLocks noChangeShapeType="1"/>
          </p:cNvSpPr>
          <p:nvPr/>
        </p:nvSpPr>
        <p:spPr bwMode="auto">
          <a:xfrm>
            <a:off x="6051550" y="4318785"/>
            <a:ext cx="0" cy="63260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1" name="Text Box 56"/>
          <p:cNvSpPr txBox="1">
            <a:spLocks noChangeArrowheads="1"/>
          </p:cNvSpPr>
          <p:nvPr/>
        </p:nvSpPr>
        <p:spPr bwMode="auto">
          <a:xfrm>
            <a:off x="5334000" y="3810001"/>
            <a:ext cx="2142672" cy="5232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800" b="1" dirty="0"/>
              <a:t>Mixed Flow</a:t>
            </a:r>
          </a:p>
        </p:txBody>
      </p:sp>
      <p:sp>
        <p:nvSpPr>
          <p:cNvPr id="23" name="Text Box 56"/>
          <p:cNvSpPr txBox="1">
            <a:spLocks noChangeArrowheads="1"/>
          </p:cNvSpPr>
          <p:nvPr/>
        </p:nvSpPr>
        <p:spPr bwMode="auto">
          <a:xfrm>
            <a:off x="5257800" y="4933147"/>
            <a:ext cx="1676400" cy="95410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800" dirty="0"/>
              <a:t>Francis turbine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E97521-4256-4C0D-A786-02F85D8CA7E5}"/>
              </a:ext>
            </a:extLst>
          </p:cNvPr>
          <p:cNvSpPr txBox="1"/>
          <p:nvPr/>
        </p:nvSpPr>
        <p:spPr>
          <a:xfrm>
            <a:off x="3467100" y="15300"/>
            <a:ext cx="586740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buFont typeface="+mj-lt"/>
              <a:buNone/>
              <a:defRPr sz="3600" b="1"/>
            </a:lvl1pPr>
          </a:lstStyle>
          <a:p>
            <a:pPr algn="ctr"/>
            <a:r>
              <a:rPr lang="en-US" dirty="0"/>
              <a:t>5. Hydro Turbines</a:t>
            </a:r>
          </a:p>
        </p:txBody>
      </p:sp>
    </p:spTree>
    <p:extLst>
      <p:ext uri="{BB962C8B-B14F-4D97-AF65-F5344CB8AC3E}">
        <p14:creationId xmlns:p14="http://schemas.microsoft.com/office/powerpoint/2010/main" val="594715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38600" y="381000"/>
            <a:ext cx="4419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Suitability of Turbines			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603546" y="1295400"/>
          <a:ext cx="8984909" cy="2400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3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2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88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72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09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216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8635">
                <a:tc>
                  <a:txBody>
                    <a:bodyPr/>
                    <a:lstStyle/>
                    <a:p>
                      <a:r>
                        <a:rPr lang="en-IN" sz="2400" dirty="0"/>
                        <a:t>Turbine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Principle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Type of flow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Head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Discharge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Specific speed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283">
                <a:tc>
                  <a:txBody>
                    <a:bodyPr/>
                    <a:lstStyle/>
                    <a:p>
                      <a:r>
                        <a:rPr lang="en-IN" sz="2400" dirty="0"/>
                        <a:t>Pelton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Impulse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Tangential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High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Low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Low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635">
                <a:tc>
                  <a:txBody>
                    <a:bodyPr/>
                    <a:lstStyle/>
                    <a:p>
                      <a:r>
                        <a:rPr lang="en-IN" sz="2400" dirty="0"/>
                        <a:t>Francis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Reaction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Mixed (radial entry, </a:t>
                      </a:r>
                    </a:p>
                    <a:p>
                      <a:r>
                        <a:rPr lang="en-IN" sz="2400" dirty="0"/>
                        <a:t>axial exit)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Medium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Medium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Medium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r>
                        <a:rPr lang="en-IN" sz="2400" dirty="0"/>
                        <a:t>Kaplan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Reaction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Axial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Low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High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High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9714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96598" y="228600"/>
            <a:ext cx="881900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b="1" dirty="0">
                <a:solidFill>
                  <a:srgbClr val="FF0000"/>
                </a:solidFill>
              </a:rPr>
              <a:t>Impulse Turbine</a:t>
            </a:r>
          </a:p>
          <a:p>
            <a:pPr algn="just"/>
            <a:r>
              <a:rPr lang="en-US" sz="2800" dirty="0"/>
              <a:t>All the pressure energy is converted into kinetic energy in Nozzle and then pressure remains constant.</a:t>
            </a:r>
          </a:p>
          <a:p>
            <a:pPr algn="just"/>
            <a:r>
              <a:rPr lang="en-US" sz="2800" dirty="0"/>
              <a:t> 	</a:t>
            </a:r>
            <a:r>
              <a:rPr lang="en-US" sz="3200" b="1" dirty="0">
                <a:solidFill>
                  <a:srgbClr val="FF0000"/>
                </a:solidFill>
              </a:rPr>
              <a:t>	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29A525-D856-4129-ACF3-4B7F722AED2F}"/>
              </a:ext>
            </a:extLst>
          </p:cNvPr>
          <p:cNvSpPr/>
          <p:nvPr/>
        </p:nvSpPr>
        <p:spPr>
          <a:xfrm>
            <a:off x="1696598" y="2819400"/>
            <a:ext cx="881900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b="1" dirty="0">
                <a:solidFill>
                  <a:srgbClr val="FF0000"/>
                </a:solidFill>
              </a:rPr>
              <a:t>Reaction Turbine</a:t>
            </a:r>
          </a:p>
          <a:p>
            <a:pPr algn="just"/>
            <a:r>
              <a:rPr lang="en-US" sz="2800" dirty="0"/>
              <a:t>As water passes through the casing the pressure to kinetic energy conversion took place gradually. </a:t>
            </a:r>
          </a:p>
          <a:p>
            <a:pPr algn="just"/>
            <a:r>
              <a:rPr lang="en-US" sz="2800" dirty="0"/>
              <a:t>The work is done on the blades by the combined effects of impulse and reaction.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526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48501" y="14437"/>
            <a:ext cx="3295005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4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Pelton Turbine</a:t>
            </a:r>
          </a:p>
        </p:txBody>
      </p:sp>
      <p:sp>
        <p:nvSpPr>
          <p:cNvPr id="9" name="Rectangle 8"/>
          <p:cNvSpPr/>
          <p:nvPr/>
        </p:nvSpPr>
        <p:spPr>
          <a:xfrm>
            <a:off x="543997" y="1048295"/>
            <a:ext cx="331248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Wingdings" pitchFamily="2" charset="2"/>
              <a:buChar char="§"/>
            </a:pPr>
            <a:r>
              <a:rPr lang="en-US" sz="2800" b="1" dirty="0">
                <a:solidFill>
                  <a:srgbClr val="0070C0"/>
                </a:solidFill>
              </a:rPr>
              <a:t>Impulse turbine</a:t>
            </a:r>
          </a:p>
          <a:p>
            <a:pPr marL="457200" indent="-457200" algn="just">
              <a:buFont typeface="Wingdings" pitchFamily="2" charset="2"/>
              <a:buChar char="§"/>
            </a:pPr>
            <a:endParaRPr lang="en-US" sz="2800" b="1" dirty="0">
              <a:solidFill>
                <a:srgbClr val="0070C0"/>
              </a:solidFill>
            </a:endParaRPr>
          </a:p>
          <a:p>
            <a:pPr marL="457200" indent="-457200" algn="just">
              <a:buFont typeface="Wingdings" pitchFamily="2" charset="2"/>
              <a:buChar char="§"/>
            </a:pPr>
            <a:r>
              <a:rPr lang="en-US" sz="2800" b="1" dirty="0">
                <a:solidFill>
                  <a:srgbClr val="0070C0"/>
                </a:solidFill>
              </a:rPr>
              <a:t>Tangential flow</a:t>
            </a:r>
          </a:p>
          <a:p>
            <a:pPr marL="457200" indent="-457200" algn="just">
              <a:buFont typeface="Wingdings" pitchFamily="2" charset="2"/>
              <a:buChar char="§"/>
            </a:pPr>
            <a:endParaRPr lang="en-US" sz="2800" b="1" dirty="0">
              <a:solidFill>
                <a:srgbClr val="0070C0"/>
              </a:solidFill>
            </a:endParaRPr>
          </a:p>
          <a:p>
            <a:pPr marL="457200" indent="-457200" algn="just">
              <a:buFont typeface="Wingdings" pitchFamily="2" charset="2"/>
              <a:buChar char="§"/>
            </a:pPr>
            <a:r>
              <a:rPr lang="en-US" sz="2800" b="1" dirty="0">
                <a:solidFill>
                  <a:srgbClr val="0070C0"/>
                </a:solidFill>
              </a:rPr>
              <a:t>For high head </a:t>
            </a:r>
          </a:p>
          <a:p>
            <a:pPr algn="just"/>
            <a:r>
              <a:rPr lang="en-US" sz="2800" b="1" dirty="0">
                <a:solidFill>
                  <a:srgbClr val="0070C0"/>
                </a:solidFill>
              </a:rPr>
              <a:t>    &amp; low discharge</a:t>
            </a:r>
          </a:p>
          <a:p>
            <a:pPr algn="just"/>
            <a:endParaRPr lang="en-US" sz="2800" b="1" dirty="0">
              <a:solidFill>
                <a:srgbClr val="0070C0"/>
              </a:solidFill>
            </a:endParaRPr>
          </a:p>
          <a:p>
            <a:pPr marL="457200" indent="-457200" algn="just">
              <a:buFont typeface="Wingdings" pitchFamily="2" charset="2"/>
              <a:buChar char="§"/>
            </a:pPr>
            <a:r>
              <a:rPr lang="en-US" sz="2800" b="1" dirty="0">
                <a:solidFill>
                  <a:srgbClr val="0070C0"/>
                </a:solidFill>
              </a:rPr>
              <a:t>For low specific speed</a:t>
            </a:r>
          </a:p>
        </p:txBody>
      </p:sp>
      <p:pic>
        <p:nvPicPr>
          <p:cNvPr id="10" name="Picture 2" descr="Pelton-Kværn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488" y="914400"/>
            <a:ext cx="5821680" cy="525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027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24582"/>
            <a:ext cx="8229600" cy="73741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Main Components</a:t>
            </a:r>
            <a:endParaRPr lang="en-IN" b="1" dirty="0">
              <a:solidFill>
                <a:srgbClr val="7030A0"/>
              </a:solidFill>
            </a:endParaRPr>
          </a:p>
        </p:txBody>
      </p:sp>
      <p:pic>
        <p:nvPicPr>
          <p:cNvPr id="1026" name="Picture 2" descr="http://static5.theconstructor.org/wp-content/uploads/2010/09/clip_image008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1" y="762000"/>
            <a:ext cx="6191089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76401" y="1435510"/>
            <a:ext cx="331248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>
              <a:buAutoNum type="arabicPeriod"/>
            </a:pP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Runner (wheel)</a:t>
            </a:r>
          </a:p>
          <a:p>
            <a:pPr marL="514350" indent="-514350" algn="just">
              <a:buAutoNum type="arabicPeriod"/>
            </a:pP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Buckets</a:t>
            </a:r>
          </a:p>
          <a:p>
            <a:pPr marL="514350" indent="-514350" algn="just">
              <a:buAutoNum type="arabicPeriod"/>
            </a:pP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Nozzle</a:t>
            </a:r>
          </a:p>
          <a:p>
            <a:pPr marL="514350" indent="-514350" algn="just">
              <a:buAutoNum type="arabicPeriod"/>
            </a:pP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Spear (valve)</a:t>
            </a:r>
          </a:p>
          <a:p>
            <a:pPr marL="514350" indent="-514350" algn="just">
              <a:buAutoNum type="arabicPeriod"/>
            </a:pP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Casing</a:t>
            </a:r>
          </a:p>
          <a:p>
            <a:pPr marL="514350" indent="-514350" algn="just">
              <a:buAutoNum type="arabicPeriod"/>
            </a:pP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Braking nozzle</a:t>
            </a:r>
          </a:p>
          <a:p>
            <a:pPr marL="514350" indent="-514350" algn="just">
              <a:buAutoNum type="arabicPeriod"/>
            </a:pP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Governing mechanism</a:t>
            </a:r>
          </a:p>
        </p:txBody>
      </p:sp>
    </p:spTree>
    <p:extLst>
      <p:ext uri="{BB962C8B-B14F-4D97-AF65-F5344CB8AC3E}">
        <p14:creationId xmlns:p14="http://schemas.microsoft.com/office/powerpoint/2010/main" val="350231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nptel.iitm.ac.in/courses/Webcourse-contents/IIT-KANPUR/machine/chapter_7/PeltonWheel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374" y="0"/>
            <a:ext cx="4793226" cy="318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carlpisaturo.com/image/Kyra-Kennedy-Pelton-Turbin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399" y="2891762"/>
            <a:ext cx="4553562" cy="392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399588" y="3886200"/>
            <a:ext cx="305679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4000" b="1" dirty="0">
                <a:solidFill>
                  <a:srgbClr val="7030A0"/>
                </a:solidFill>
              </a:rPr>
              <a:t>Pelton Wheel</a:t>
            </a:r>
          </a:p>
        </p:txBody>
      </p:sp>
    </p:spTree>
    <p:extLst>
      <p:ext uri="{BB962C8B-B14F-4D97-AF65-F5344CB8AC3E}">
        <p14:creationId xmlns:p14="http://schemas.microsoft.com/office/powerpoint/2010/main" val="237829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0999" y="990600"/>
            <a:ext cx="5165035" cy="4876800"/>
          </a:xfrm>
        </p:spPr>
        <p:txBody>
          <a:bodyPr>
            <a:normAutofit/>
          </a:bodyPr>
          <a:lstStyle/>
          <a:p>
            <a:r>
              <a:rPr lang="en-US" dirty="0"/>
              <a:t>Francis is inward flow reaction or mixed flow type</a:t>
            </a:r>
          </a:p>
          <a:p>
            <a:r>
              <a:rPr lang="en-US" dirty="0"/>
              <a:t>It is used for medium head, medium discharge and medium specific speed.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92593C7-3E6B-40CF-8F0F-94D663EF1340}"/>
              </a:ext>
            </a:extLst>
          </p:cNvPr>
          <p:cNvSpPr txBox="1">
            <a:spLocks/>
          </p:cNvSpPr>
          <p:nvPr/>
        </p:nvSpPr>
        <p:spPr>
          <a:xfrm>
            <a:off x="106015" y="80480"/>
            <a:ext cx="5715001" cy="7080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030A0"/>
                </a:solidFill>
              </a:rPr>
              <a:t> Francis Turbine</a:t>
            </a:r>
            <a:endParaRPr lang="en-IN" b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72759D-56DA-42B6-A099-C5508226CA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66"/>
          <a:stretch/>
        </p:blipFill>
        <p:spPr>
          <a:xfrm>
            <a:off x="6363320" y="80480"/>
            <a:ext cx="4205288" cy="64678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D1FDE9-FA22-4BF5-8B1E-1094F4C613EF}"/>
              </a:ext>
            </a:extLst>
          </p:cNvPr>
          <p:cNvSpPr txBox="1"/>
          <p:nvPr/>
        </p:nvSpPr>
        <p:spPr>
          <a:xfrm>
            <a:off x="10653711" y="5603309"/>
            <a:ext cx="15382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[Stay vanes are optional]</a:t>
            </a:r>
            <a:endParaRPr lang="en-IN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5C50158-35D4-4FB3-9882-DE8E9B79F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896" y="3607904"/>
            <a:ext cx="3627783" cy="70802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Main components</a:t>
            </a:r>
            <a:endParaRPr lang="en-IN" sz="36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57921DAD-423C-4F38-B120-5E32652D538A}"/>
              </a:ext>
            </a:extLst>
          </p:cNvPr>
          <p:cNvSpPr txBox="1">
            <a:spLocks/>
          </p:cNvSpPr>
          <p:nvPr/>
        </p:nvSpPr>
        <p:spPr>
          <a:xfrm>
            <a:off x="288234" y="48895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/>
              <a:t>Runner with runner vanes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Guide vanes (with guide wheel)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Spiral Casing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Draft tube</a:t>
            </a:r>
          </a:p>
          <a:p>
            <a:pPr marL="514350" indent="-51435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338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050"/>
          <p:cNvSpPr txBox="1">
            <a:spLocks noChangeArrowheads="1"/>
          </p:cNvSpPr>
          <p:nvPr/>
        </p:nvSpPr>
        <p:spPr bwMode="auto">
          <a:xfrm>
            <a:off x="1524000" y="1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3600" b="1" dirty="0">
                <a:solidFill>
                  <a:srgbClr val="7030A0"/>
                </a:solidFill>
              </a:rPr>
              <a:t>OUTLINE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33624-58FD-45CD-8B5A-6A5999320365}"/>
              </a:ext>
            </a:extLst>
          </p:cNvPr>
          <p:cNvSpPr txBox="1"/>
          <p:nvPr/>
        </p:nvSpPr>
        <p:spPr>
          <a:xfrm>
            <a:off x="1020416" y="1000539"/>
            <a:ext cx="830248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/>
              <a:t>Hydropower Plants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Classifications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Different Layouts of Hydropower Plants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Concept of Power Generation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Hydro turbines </a:t>
            </a:r>
          </a:p>
          <a:p>
            <a:r>
              <a:rPr lang="en-US" sz="36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123308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026"/>
          <p:cNvSpPr>
            <a:spLocks noChangeArrowheads="1"/>
          </p:cNvSpPr>
          <p:nvPr/>
        </p:nvSpPr>
        <p:spPr bwMode="auto">
          <a:xfrm>
            <a:off x="4914900" y="2405063"/>
            <a:ext cx="9144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19459" name="Picture 1028" descr="E:\RB Chauhan\Temp Folder\NP2.PC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52401"/>
            <a:ext cx="7239000" cy="608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0" name="Text Box 1029"/>
          <p:cNvSpPr txBox="1">
            <a:spLocks noChangeArrowheads="1"/>
          </p:cNvSpPr>
          <p:nvPr/>
        </p:nvSpPr>
        <p:spPr bwMode="auto">
          <a:xfrm>
            <a:off x="1524000" y="6248400"/>
            <a:ext cx="9144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3200" b="1"/>
              <a:t>FRANCIS  TURBINE – Vertical axis</a:t>
            </a:r>
          </a:p>
        </p:txBody>
      </p:sp>
    </p:spTree>
    <p:extLst>
      <p:ext uri="{BB962C8B-B14F-4D97-AF65-F5344CB8AC3E}">
        <p14:creationId xmlns:p14="http://schemas.microsoft.com/office/powerpoint/2010/main" val="76038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4953000" y="57912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/>
          </a:p>
        </p:txBody>
      </p:sp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2362200" y="1143000"/>
            <a:ext cx="6172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/>
          </a:p>
        </p:txBody>
      </p:sp>
      <p:pic>
        <p:nvPicPr>
          <p:cNvPr id="21508" name="Picture 4" descr="E:\RB Chauhan\Temp Folder\FG2.PC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0" y="76200"/>
            <a:ext cx="706755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5" descr="E:\RB Chauhan\Temp Folder\FG5.pc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200400"/>
            <a:ext cx="4419600" cy="313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7350" name="Group 6"/>
          <p:cNvGraphicFramePr>
            <a:graphicFrameLocks noGrp="1"/>
          </p:cNvGraphicFramePr>
          <p:nvPr/>
        </p:nvGraphicFramePr>
        <p:xfrm>
          <a:off x="2209800" y="4337051"/>
          <a:ext cx="2438400" cy="1920877"/>
        </p:xfrm>
        <a:graphic>
          <a:graphicData uri="http://schemas.openxmlformats.org/drawingml/2006/table">
            <a:tbl>
              <a:tblPr/>
              <a:tblGrid>
                <a:gridCol w="4175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08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4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</a:rPr>
                        <a:t>GENERATOR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4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</a:rPr>
                        <a:t>2</a:t>
                      </a: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</a:rPr>
                        <a:t>SPIRAL CASING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4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</a:rPr>
                        <a:t>BEARING HOUSING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4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</a:rPr>
                        <a:t>4</a:t>
                      </a: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</a:rPr>
                        <a:t>DRAFT TUBE BEND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4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</a:rPr>
                        <a:t>5</a:t>
                      </a: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</a:rPr>
                        <a:t>DRAFT TUBE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4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</a:rPr>
                        <a:t>6</a:t>
                      </a: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</a:rPr>
                        <a:t>COUPLING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4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</a:rPr>
                        <a:t>7</a:t>
                      </a: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</a:rPr>
                        <a:t>BUTTERFLY VALVE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1536" name="Text Box 32"/>
          <p:cNvSpPr txBox="1">
            <a:spLocks noChangeArrowheads="1"/>
          </p:cNvSpPr>
          <p:nvPr/>
        </p:nvSpPr>
        <p:spPr bwMode="auto">
          <a:xfrm>
            <a:off x="2362200" y="6248400"/>
            <a:ext cx="7239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3200" b="1"/>
              <a:t>FRANCIS  TURBINE – Horizontal axis</a:t>
            </a:r>
          </a:p>
        </p:txBody>
      </p:sp>
    </p:spTree>
    <p:extLst>
      <p:ext uri="{BB962C8B-B14F-4D97-AF65-F5344CB8AC3E}">
        <p14:creationId xmlns:p14="http://schemas.microsoft.com/office/powerpoint/2010/main" val="3868187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28600"/>
            <a:ext cx="9144000" cy="607262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52800" y="6334780"/>
            <a:ext cx="57266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>
                <a:solidFill>
                  <a:srgbClr val="9900CC"/>
                </a:solidFill>
              </a:rPr>
              <a:t>Installation of Francis  turbine runner</a:t>
            </a:r>
          </a:p>
        </p:txBody>
      </p:sp>
    </p:spTree>
    <p:extLst>
      <p:ext uri="{BB962C8B-B14F-4D97-AF65-F5344CB8AC3E}">
        <p14:creationId xmlns:p14="http://schemas.microsoft.com/office/powerpoint/2010/main" val="2203099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1887" b="2870"/>
          <a:stretch/>
        </p:blipFill>
        <p:spPr>
          <a:xfrm>
            <a:off x="1981200" y="182478"/>
            <a:ext cx="7924800" cy="6446922"/>
          </a:xfrm>
          <a:prstGeom prst="rect">
            <a:avLst/>
          </a:prstGeom>
        </p:spPr>
      </p:pic>
      <p:sp>
        <p:nvSpPr>
          <p:cNvPr id="3" name="Text Box 1043"/>
          <p:cNvSpPr txBox="1">
            <a:spLocks noChangeArrowheads="1"/>
          </p:cNvSpPr>
          <p:nvPr/>
        </p:nvSpPr>
        <p:spPr bwMode="auto">
          <a:xfrm>
            <a:off x="1828800" y="19051"/>
            <a:ext cx="5334000" cy="7694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spcBef>
                <a:spcPct val="0"/>
              </a:spcBef>
              <a:defRPr sz="4400" b="1">
                <a:solidFill>
                  <a:srgbClr val="7030A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Kaplan  Turbine</a:t>
            </a:r>
          </a:p>
        </p:txBody>
      </p:sp>
    </p:spTree>
    <p:extLst>
      <p:ext uri="{BB962C8B-B14F-4D97-AF65-F5344CB8AC3E}">
        <p14:creationId xmlns:p14="http://schemas.microsoft.com/office/powerpoint/2010/main" val="1102499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533400"/>
            <a:ext cx="6705600" cy="600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440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1" y="685800"/>
            <a:ext cx="6458863" cy="510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78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425" y="533400"/>
            <a:ext cx="8942776" cy="53242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08861" y="6248400"/>
            <a:ext cx="6063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>
                <a:solidFill>
                  <a:srgbClr val="9900CC"/>
                </a:solidFill>
              </a:rPr>
              <a:t>Installation of Kaplan turbine propeller </a:t>
            </a:r>
          </a:p>
        </p:txBody>
      </p:sp>
    </p:spTree>
    <p:extLst>
      <p:ext uri="{BB962C8B-B14F-4D97-AF65-F5344CB8AC3E}">
        <p14:creationId xmlns:p14="http://schemas.microsoft.com/office/powerpoint/2010/main" val="1183058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components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Propeller with movable blades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Guide vanes (or Wicket gates)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Spiral Casing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Draft tube</a:t>
            </a:r>
          </a:p>
          <a:p>
            <a:pPr marL="514350" indent="-51435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565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85"/>
          <a:stretch/>
        </p:blipFill>
        <p:spPr>
          <a:xfrm>
            <a:off x="1302026" y="889207"/>
            <a:ext cx="9985513" cy="5079586"/>
          </a:xfrm>
          <a:prstGeom prst="rect">
            <a:avLst/>
          </a:prstGeom>
        </p:spPr>
      </p:pic>
      <p:sp>
        <p:nvSpPr>
          <p:cNvPr id="4" name="Text Box 1043">
            <a:extLst>
              <a:ext uri="{FF2B5EF4-FFF2-40B4-BE49-F238E27FC236}">
                <a16:creationId xmlns:a16="http://schemas.microsoft.com/office/drawing/2014/main" id="{14C409E0-416F-411C-A813-9D5097C0A4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0"/>
            <a:ext cx="53340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4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Bulb</a:t>
            </a:r>
            <a:r>
              <a:rPr lang="en-US" sz="3200" b="1" dirty="0"/>
              <a:t>  </a:t>
            </a:r>
            <a:r>
              <a:rPr lang="en-US" sz="4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Turbine</a:t>
            </a:r>
          </a:p>
        </p:txBody>
      </p:sp>
    </p:spTree>
    <p:extLst>
      <p:ext uri="{BB962C8B-B14F-4D97-AF65-F5344CB8AC3E}">
        <p14:creationId xmlns:p14="http://schemas.microsoft.com/office/powerpoint/2010/main" val="2255129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B9F62B-34A8-4F84-82A7-E4BF43F8E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52" y="540854"/>
            <a:ext cx="8091695" cy="607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440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7570D13-6174-41E7-B841-0805BA96774C}"/>
              </a:ext>
            </a:extLst>
          </p:cNvPr>
          <p:cNvSpPr txBox="1"/>
          <p:nvPr/>
        </p:nvSpPr>
        <p:spPr>
          <a:xfrm>
            <a:off x="3810000" y="121860"/>
            <a:ext cx="457200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b="1" dirty="0"/>
              <a:t>Hydropower Plants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BC29F7-88F2-4716-A50A-65E7E05663B5}"/>
              </a:ext>
            </a:extLst>
          </p:cNvPr>
          <p:cNvSpPr txBox="1"/>
          <p:nvPr/>
        </p:nvSpPr>
        <p:spPr>
          <a:xfrm>
            <a:off x="1202635" y="990600"/>
            <a:ext cx="900816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Hydropower plant uses potential energy of water.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It converts potential energy into electrical energy.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It is renewable form of energy.</a:t>
            </a:r>
            <a:endParaRPr lang="en-IN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31213C-CBDC-4B27-B724-A5962C2881B3}"/>
              </a:ext>
            </a:extLst>
          </p:cNvPr>
          <p:cNvSpPr txBox="1"/>
          <p:nvPr/>
        </p:nvSpPr>
        <p:spPr>
          <a:xfrm>
            <a:off x="1292087" y="3429000"/>
            <a:ext cx="69342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b="1" u="sng" dirty="0">
                <a:solidFill>
                  <a:srgbClr val="FF0000"/>
                </a:solidFill>
              </a:rPr>
              <a:t>Application of hydropower plants:</a:t>
            </a:r>
            <a:endParaRPr lang="en-IN" sz="2800" b="1" u="sng" dirty="0">
              <a:solidFill>
                <a:srgbClr val="FF0000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2800" dirty="0"/>
              <a:t>Generation of electric power.</a:t>
            </a:r>
            <a:endParaRPr lang="en-IN" sz="2800" dirty="0"/>
          </a:p>
          <a:p>
            <a:pPr marL="342900" indent="-342900" algn="just">
              <a:buFont typeface="+mj-lt"/>
              <a:buAutoNum type="arabicPeriod"/>
            </a:pPr>
            <a:r>
              <a:rPr lang="en-US" sz="2800" dirty="0"/>
              <a:t>Storage of irrigation water.</a:t>
            </a:r>
            <a:endParaRPr lang="en-IN" sz="2800" dirty="0"/>
          </a:p>
          <a:p>
            <a:pPr marL="342900" indent="-342900" algn="just">
              <a:buFont typeface="+mj-lt"/>
              <a:buAutoNum type="arabicPeriod"/>
            </a:pPr>
            <a:r>
              <a:rPr lang="en-US" sz="2800" dirty="0"/>
              <a:t>Control of floods in the river.</a:t>
            </a:r>
            <a:endParaRPr lang="en-IN" sz="2800" dirty="0"/>
          </a:p>
          <a:p>
            <a:pPr marL="342900" indent="-342900" algn="just">
              <a:buFont typeface="+mj-lt"/>
              <a:buAutoNum type="arabicPeriod"/>
            </a:pPr>
            <a:r>
              <a:rPr lang="en-US" sz="2800" dirty="0"/>
              <a:t>Storage of drinking water supply.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746153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0"/>
          <a:stretch/>
        </p:blipFill>
        <p:spPr>
          <a:xfrm>
            <a:off x="844826" y="956640"/>
            <a:ext cx="10721009" cy="5493856"/>
          </a:xfrm>
          <a:prstGeom prst="rect">
            <a:avLst/>
          </a:prstGeom>
        </p:spPr>
      </p:pic>
      <p:sp>
        <p:nvSpPr>
          <p:cNvPr id="4" name="Text Box 1043">
            <a:extLst>
              <a:ext uri="{FF2B5EF4-FFF2-40B4-BE49-F238E27FC236}">
                <a16:creationId xmlns:a16="http://schemas.microsoft.com/office/drawing/2014/main" id="{85ECA096-1A3C-4A62-9963-41B5BF6BA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22783"/>
            <a:ext cx="53340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4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Tubular</a:t>
            </a:r>
            <a:r>
              <a:rPr lang="en-US" sz="3200" b="1" dirty="0"/>
              <a:t>  </a:t>
            </a:r>
            <a:r>
              <a:rPr lang="en-US" sz="4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Turbine</a:t>
            </a:r>
          </a:p>
        </p:txBody>
      </p:sp>
    </p:spTree>
    <p:extLst>
      <p:ext uri="{BB962C8B-B14F-4D97-AF65-F5344CB8AC3E}">
        <p14:creationId xmlns:p14="http://schemas.microsoft.com/office/powerpoint/2010/main" val="3482792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043">
            <a:extLst>
              <a:ext uri="{FF2B5EF4-FFF2-40B4-BE49-F238E27FC236}">
                <a16:creationId xmlns:a16="http://schemas.microsoft.com/office/drawing/2014/main" id="{A3AA54B2-8137-43B9-BAB8-A5BA6F518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0"/>
            <a:ext cx="53340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4400" b="1" dirty="0" err="1">
                <a:solidFill>
                  <a:srgbClr val="7030A0"/>
                </a:solidFill>
                <a:latin typeface="+mj-lt"/>
                <a:ea typeface="+mj-ea"/>
                <a:cs typeface="+mj-cs"/>
              </a:rPr>
              <a:t>Straflow</a:t>
            </a:r>
            <a:r>
              <a:rPr lang="en-US" sz="3200" b="1" dirty="0"/>
              <a:t>  </a:t>
            </a:r>
            <a:r>
              <a:rPr lang="en-US" sz="4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Turbine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DE0A37-923D-43F3-8317-6C8A591006EF}"/>
              </a:ext>
            </a:extLst>
          </p:cNvPr>
          <p:cNvSpPr txBox="1"/>
          <p:nvPr/>
        </p:nvSpPr>
        <p:spPr>
          <a:xfrm>
            <a:off x="380172" y="686304"/>
            <a:ext cx="114175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The </a:t>
            </a:r>
            <a:r>
              <a:rPr lang="en-IN" sz="2400" dirty="0" err="1"/>
              <a:t>Straflo</a:t>
            </a:r>
            <a:r>
              <a:rPr lang="en-IN" sz="2400" dirty="0"/>
              <a:t> turbine is </a:t>
            </a:r>
            <a:r>
              <a:rPr lang="en-IN" sz="2400" b="1" dirty="0"/>
              <a:t>a type of reaction turbine that is used in low to medium-head applications, typically ranging from 3 to 50 meters</a:t>
            </a:r>
            <a:r>
              <a:rPr lang="en-IN" sz="2400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D5CEAE-3868-4032-AB9E-17241D00A2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50"/>
          <a:stretch/>
        </p:blipFill>
        <p:spPr>
          <a:xfrm>
            <a:off x="2844249" y="1600201"/>
            <a:ext cx="5246204" cy="498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4635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1791" y="2146852"/>
            <a:ext cx="11688417" cy="185861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4400" dirty="0">
                <a:solidFill>
                  <a:srgbClr val="FF0000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64282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059" y="636103"/>
            <a:ext cx="5142062" cy="6221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Oval 1"/>
          <p:cNvSpPr/>
          <p:nvPr/>
        </p:nvSpPr>
        <p:spPr>
          <a:xfrm>
            <a:off x="4297682" y="3154682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191001" y="2971801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288582" y="3048000"/>
            <a:ext cx="17145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Sardar Sarovar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26833" y="2754630"/>
            <a:ext cx="17145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Kadana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3FA4A27-E28A-4D52-8591-597B99039D6E}"/>
              </a:ext>
            </a:extLst>
          </p:cNvPr>
          <p:cNvSpPr txBox="1">
            <a:spLocks noChangeArrowheads="1"/>
          </p:cNvSpPr>
          <p:nvPr/>
        </p:nvSpPr>
        <p:spPr>
          <a:xfrm>
            <a:off x="3094459" y="39877"/>
            <a:ext cx="6003082" cy="5068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2800" b="1" dirty="0">
                <a:sym typeface="Times New Roman" panose="02020603050405020304" pitchFamily="18" charset="0"/>
              </a:rPr>
              <a:t>Hydropower Plants in India</a:t>
            </a:r>
            <a:endParaRPr lang="en-US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499768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1948656" y="70803"/>
            <a:ext cx="8294687" cy="630237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 eaLnBrk="1" hangingPunct="1"/>
            <a:r>
              <a:rPr lang="en-US" altLang="en-US" sz="3200" b="1" dirty="0">
                <a:sym typeface="Times New Roman" panose="02020603050405020304" pitchFamily="18" charset="0"/>
              </a:rPr>
              <a:t>Hydropower Plants in Gujarat</a:t>
            </a:r>
            <a:endParaRPr lang="en-US" altLang="en-US" sz="3200" b="1" dirty="0"/>
          </a:p>
        </p:txBody>
      </p:sp>
      <p:sp>
        <p:nvSpPr>
          <p:cNvPr id="2" name="Rectangle 1"/>
          <p:cNvSpPr/>
          <p:nvPr/>
        </p:nvSpPr>
        <p:spPr>
          <a:xfrm>
            <a:off x="1905001" y="3505200"/>
            <a:ext cx="1871663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52600" y="1082040"/>
          <a:ext cx="8813840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8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8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75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97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Name of Plant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River - District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Type of Turbine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Sardar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Sarovar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Narmada - Narmada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6 x 200 MW = 1200 MW</a:t>
                      </a:r>
                    </a:p>
                    <a:p>
                      <a:r>
                        <a:rPr lang="en-IN" sz="2000" dirty="0"/>
                        <a:t> 5 x  50 MW </a:t>
                      </a:r>
                      <a:r>
                        <a:rPr lang="en-IN" sz="2000" u="none" dirty="0"/>
                        <a:t>= </a:t>
                      </a:r>
                      <a:r>
                        <a:rPr lang="en-IN" sz="2000" u="sng" dirty="0"/>
                        <a:t>  250 MW</a:t>
                      </a:r>
                    </a:p>
                    <a:p>
                      <a:r>
                        <a:rPr lang="en-IN" sz="2000" dirty="0"/>
                        <a:t>                          1450 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Reversible Francis</a:t>
                      </a:r>
                    </a:p>
                    <a:p>
                      <a:r>
                        <a:rPr lang="en-IN" sz="2000" dirty="0"/>
                        <a:t>Kaplan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Ukai</a:t>
                      </a:r>
                      <a:r>
                        <a:rPr lang="en-IN" sz="20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Tapi</a:t>
                      </a:r>
                      <a:r>
                        <a:rPr lang="en-IN" sz="2000" dirty="0"/>
                        <a:t> – Surat &amp; </a:t>
                      </a:r>
                      <a:r>
                        <a:rPr lang="en-IN" sz="2000" dirty="0" err="1"/>
                        <a:t>Tapi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/>
                        <a:t>4 x 75 MW = 300 MW</a:t>
                      </a:r>
                    </a:p>
                    <a:p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Kaplan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Kadana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/>
                        <a:t>Mahi - </a:t>
                      </a:r>
                      <a:r>
                        <a:rPr lang="en-IN" sz="2000" dirty="0" err="1"/>
                        <a:t>Mahisagar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4 x 60 MW = 240 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Reversible</a:t>
                      </a:r>
                      <a:r>
                        <a:rPr lang="en-IN" sz="2000" baseline="0" dirty="0"/>
                        <a:t> Francis (2) </a:t>
                      </a:r>
                    </a:p>
                    <a:p>
                      <a:r>
                        <a:rPr lang="en-IN" sz="2000" baseline="0" dirty="0"/>
                        <a:t>Francis (2)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4279274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88095" y="90106"/>
            <a:ext cx="7215809" cy="590931"/>
          </a:xfr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+mn-lt"/>
                <a:ea typeface="+mn-ea"/>
                <a:cs typeface="+mn-cs"/>
              </a:rPr>
              <a:t>2. Classifications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07774" y="1253331"/>
            <a:ext cx="10515600" cy="4351338"/>
          </a:xfrm>
        </p:spPr>
        <p:txBody>
          <a:bodyPr/>
          <a:lstStyle/>
          <a:p>
            <a:r>
              <a:rPr lang="en-US" dirty="0"/>
              <a:t>Dependent on Capacity: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Depending on Head: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089564"/>
              </p:ext>
            </p:extLst>
          </p:nvPr>
        </p:nvGraphicFramePr>
        <p:xfrm>
          <a:off x="1715812" y="1904734"/>
          <a:ext cx="541866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Unit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Upto</a:t>
                      </a:r>
                      <a:r>
                        <a:rPr lang="en-US" sz="2000" dirty="0"/>
                        <a:t> 100 kW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Mini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101 to</a:t>
                      </a:r>
                      <a:r>
                        <a:rPr lang="en-US" sz="2000" baseline="0" dirty="0"/>
                        <a:t> 1000 kW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 to</a:t>
                      </a:r>
                      <a:r>
                        <a:rPr lang="en-US" sz="2400" b="1" baseline="0" dirty="0">
                          <a:solidFill>
                            <a:srgbClr val="FF0000"/>
                          </a:solidFill>
                        </a:rPr>
                        <a:t> 25 MW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931786"/>
              </p:ext>
            </p:extLst>
          </p:nvPr>
        </p:nvGraphicFramePr>
        <p:xfrm>
          <a:off x="1701524" y="4376472"/>
          <a:ext cx="8128000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Ultra low 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Below</a:t>
                      </a:r>
                      <a:r>
                        <a:rPr lang="en-US" sz="2000" baseline="0" dirty="0"/>
                        <a:t> 3 m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Low 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Less than</a:t>
                      </a:r>
                      <a:r>
                        <a:rPr lang="en-US" sz="2000" baseline="0" dirty="0"/>
                        <a:t> 30 m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Medium 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Between</a:t>
                      </a:r>
                      <a:r>
                        <a:rPr lang="en-US" sz="2000" baseline="0" dirty="0"/>
                        <a:t> 30 to 75 m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High 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Above</a:t>
                      </a:r>
                      <a:r>
                        <a:rPr lang="en-US" sz="2000" baseline="0" dirty="0"/>
                        <a:t> 75 m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907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586"/>
          <a:stretch/>
        </p:blipFill>
        <p:spPr bwMode="auto">
          <a:xfrm>
            <a:off x="2362200" y="734435"/>
            <a:ext cx="7802530" cy="540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0E9C0B-AF9C-4FEB-997B-DA659B1934DE}"/>
              </a:ext>
            </a:extLst>
          </p:cNvPr>
          <p:cNvSpPr txBox="1"/>
          <p:nvPr/>
        </p:nvSpPr>
        <p:spPr>
          <a:xfrm>
            <a:off x="1929954" y="6214012"/>
            <a:ext cx="83320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Layouts of Dam based Hydropower Plant (Front view)</a:t>
            </a:r>
            <a:endParaRPr lang="en-IN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261572-36CF-49BF-B478-B35B7FB222BB}"/>
              </a:ext>
            </a:extLst>
          </p:cNvPr>
          <p:cNvSpPr txBox="1"/>
          <p:nvPr/>
        </p:nvSpPr>
        <p:spPr>
          <a:xfrm>
            <a:off x="1929954" y="49658"/>
            <a:ext cx="833209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514350" indent="-514350">
              <a:buFont typeface="+mj-lt"/>
              <a:buAutoNum type="arabicPeriod"/>
              <a:defRPr sz="3600" b="1"/>
            </a:lvl1pPr>
          </a:lstStyle>
          <a:p>
            <a:pPr marL="0" indent="0">
              <a:buNone/>
            </a:pPr>
            <a:r>
              <a:rPr lang="en-US" dirty="0"/>
              <a:t>3. Different Layouts of </a:t>
            </a:r>
            <a:r>
              <a:rPr lang="en-US" sz="3600" dirty="0"/>
              <a:t>Hydropower Plants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8933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4A4E84-2DD6-4B7B-BEB5-71251462D1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0" t="5555" r="8333" b="14445"/>
          <a:stretch/>
        </p:blipFill>
        <p:spPr>
          <a:xfrm>
            <a:off x="825500" y="192156"/>
            <a:ext cx="10485230" cy="57775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70FB82-2466-4484-B92E-4A818BC25B20}"/>
              </a:ext>
            </a:extLst>
          </p:cNvPr>
          <p:cNvSpPr txBox="1"/>
          <p:nvPr/>
        </p:nvSpPr>
        <p:spPr>
          <a:xfrm>
            <a:off x="1929954" y="6214012"/>
            <a:ext cx="83320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Layouts of Dam based Hydropower Plant (Side view)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271006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9ADF42-106A-49EA-BBED-35C2A57DB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756" y="159026"/>
            <a:ext cx="8772939" cy="58898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D28668-1D2B-409D-8EF3-4BCDC0763D15}"/>
              </a:ext>
            </a:extLst>
          </p:cNvPr>
          <p:cNvSpPr txBox="1"/>
          <p:nvPr/>
        </p:nvSpPr>
        <p:spPr>
          <a:xfrm>
            <a:off x="2673625" y="6175754"/>
            <a:ext cx="6553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Layouts of Canal based Hydropower Plant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585722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1954</TotalTime>
  <Words>579</Words>
  <Application>Microsoft Office PowerPoint</Application>
  <PresentationFormat>Widescreen</PresentationFormat>
  <Paragraphs>179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Algerian</vt:lpstr>
      <vt:lpstr>Arial</vt:lpstr>
      <vt:lpstr>Calibri</vt:lpstr>
      <vt:lpstr>Calibri Light</vt:lpstr>
      <vt:lpstr>Times New Roman</vt:lpstr>
      <vt:lpstr>Wingdings</vt:lpstr>
      <vt:lpstr>Office Theme</vt:lpstr>
      <vt:lpstr>Small Hydro</vt:lpstr>
      <vt:lpstr>PowerPoint Presentation</vt:lpstr>
      <vt:lpstr>PowerPoint Presentation</vt:lpstr>
      <vt:lpstr>PowerPoint Presentation</vt:lpstr>
      <vt:lpstr>Hydropower Plants in Gujarat</vt:lpstr>
      <vt:lpstr>2. Classifications</vt:lpstr>
      <vt:lpstr>PowerPoint Presentation</vt:lpstr>
      <vt:lpstr>PowerPoint Presentation</vt:lpstr>
      <vt:lpstr>PowerPoint Presentation</vt:lpstr>
      <vt:lpstr>PowerPoint Presentation</vt:lpstr>
      <vt:lpstr>Major Components of a Hydropower Plants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Main Components</vt:lpstr>
      <vt:lpstr>PowerPoint Presentation</vt:lpstr>
      <vt:lpstr>Main components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Main components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Small Hydro</dc:title>
  <dc:creator>Azure</dc:creator>
  <cp:lastModifiedBy>Darshit Upadhyay</cp:lastModifiedBy>
  <cp:revision>15</cp:revision>
  <dcterms:created xsi:type="dcterms:W3CDTF">2015-03-09T07:36:01Z</dcterms:created>
  <dcterms:modified xsi:type="dcterms:W3CDTF">2023-08-19T06:05:10Z</dcterms:modified>
</cp:coreProperties>
</file>